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8" r:id="rId3"/>
    <p:sldId id="265" r:id="rId4"/>
    <p:sldId id="258" r:id="rId5"/>
    <p:sldId id="262" r:id="rId6"/>
    <p:sldId id="263" r:id="rId7"/>
    <p:sldId id="257" r:id="rId8"/>
    <p:sldId id="270" r:id="rId9"/>
    <p:sldId id="271" r:id="rId10"/>
    <p:sldId id="269" r:id="rId11"/>
    <p:sldId id="272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28528F-C08C-4F6D-A2A4-E110E5133F7A}" type="datetimeFigureOut">
              <a:rPr lang="ru-RU" smtClean="0"/>
              <a:t>11.01.2018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AA4416-9C48-499F-95C3-E380F59C3A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1254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A4416-9C48-499F-95C3-E380F59C3AE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79621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A4416-9C48-499F-95C3-E380F59C3AED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070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FF9EE-CB65-4F97-A118-03CCD75FFAE3}" type="datetimeFigureOut">
              <a:rPr lang="ru-RU" smtClean="0"/>
              <a:t>11.01.2018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94BF9-260D-46AD-AF19-8DDF20C58E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2032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FF9EE-CB65-4F97-A118-03CCD75FFAE3}" type="datetimeFigureOut">
              <a:rPr lang="ru-RU" smtClean="0"/>
              <a:t>11.01.2018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94BF9-260D-46AD-AF19-8DDF20C58E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183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FF9EE-CB65-4F97-A118-03CCD75FFAE3}" type="datetimeFigureOut">
              <a:rPr lang="ru-RU" smtClean="0"/>
              <a:t>11.01.2018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94BF9-260D-46AD-AF19-8DDF20C58E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9846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FF9EE-CB65-4F97-A118-03CCD75FFAE3}" type="datetimeFigureOut">
              <a:rPr lang="ru-RU" smtClean="0"/>
              <a:t>11.01.2018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94BF9-260D-46AD-AF19-8DDF20C58E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147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FF9EE-CB65-4F97-A118-03CCD75FFAE3}" type="datetimeFigureOut">
              <a:rPr lang="ru-RU" smtClean="0"/>
              <a:t>11.01.2018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94BF9-260D-46AD-AF19-8DDF20C58E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2178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FF9EE-CB65-4F97-A118-03CCD75FFAE3}" type="datetimeFigureOut">
              <a:rPr lang="ru-RU" smtClean="0"/>
              <a:t>11.01.2018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94BF9-260D-46AD-AF19-8DDF20C58E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8366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FF9EE-CB65-4F97-A118-03CCD75FFAE3}" type="datetimeFigureOut">
              <a:rPr lang="ru-RU" smtClean="0"/>
              <a:t>11.01.2018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94BF9-260D-46AD-AF19-8DDF20C58E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3200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FF9EE-CB65-4F97-A118-03CCD75FFAE3}" type="datetimeFigureOut">
              <a:rPr lang="ru-RU" smtClean="0"/>
              <a:t>11.01.2018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94BF9-260D-46AD-AF19-8DDF20C58E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6590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FF9EE-CB65-4F97-A118-03CCD75FFAE3}" type="datetimeFigureOut">
              <a:rPr lang="ru-RU" smtClean="0"/>
              <a:t>11.01.2018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94BF9-260D-46AD-AF19-8DDF20C58E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9901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FF9EE-CB65-4F97-A118-03CCD75FFAE3}" type="datetimeFigureOut">
              <a:rPr lang="ru-RU" smtClean="0"/>
              <a:t>11.01.2018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94BF9-260D-46AD-AF19-8DDF20C58E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4147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FF9EE-CB65-4F97-A118-03CCD75FFAE3}" type="datetimeFigureOut">
              <a:rPr lang="ru-RU" smtClean="0"/>
              <a:t>11.01.2018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94BF9-260D-46AD-AF19-8DDF20C58E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4422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FF9EE-CB65-4F97-A118-03CCD75FFAE3}" type="datetimeFigureOut">
              <a:rPr lang="ru-RU" smtClean="0"/>
              <a:t>11.01.2018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94BF9-260D-46AD-AF19-8DDF20C58E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1502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jurmarketing.ru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jurmarketing.ru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jurmarketing.ru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jurmarketing.ru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jurmarketing.ru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jurmarketing.ru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jurmarketing.ru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jurmarketing.ru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jurmarketing.ru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jurmarketing.ru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jurmarketing.ru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36989" y="4221088"/>
            <a:ext cx="3096344" cy="1028637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1">
                    <a:lumMod val="50000"/>
                  </a:schemeClr>
                </a:solidFill>
              </a:rPr>
              <a:t>Добавьте логотип</a:t>
            </a:r>
            <a:endParaRPr lang="ru-RU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3645024"/>
            <a:ext cx="6408712" cy="103859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Впишите название компании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540568" y="1440067"/>
            <a:ext cx="1044116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400" b="1" dirty="0" smtClean="0"/>
              <a:t>Шаблон </a:t>
            </a:r>
            <a:r>
              <a:rPr lang="ru-RU" sz="3400" b="1" dirty="0" smtClean="0"/>
              <a:t>коммерческого предложения </a:t>
            </a:r>
          </a:p>
          <a:p>
            <a:pPr algn="ctr"/>
            <a:r>
              <a:rPr lang="ru-RU" sz="3400" b="1" dirty="0" smtClean="0"/>
              <a:t>по абонентскому юридическому </a:t>
            </a:r>
          </a:p>
          <a:p>
            <a:pPr algn="ctr"/>
            <a:r>
              <a:rPr lang="ru-RU" sz="3400" b="1" dirty="0" smtClean="0"/>
              <a:t>обслуживанию</a:t>
            </a:r>
            <a:endParaRPr lang="ru-RU" sz="3400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943" y="5932742"/>
            <a:ext cx="1242721" cy="71351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91680" y="6027887"/>
            <a:ext cx="32567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Шаблон разработан компанией</a:t>
            </a:r>
          </a:p>
          <a:p>
            <a:r>
              <a:rPr lang="ru-RU" sz="1400" dirty="0" smtClean="0">
                <a:hlinkClick r:id="rId4"/>
              </a:rPr>
              <a:t>Лаборатория юридического маркетинга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4372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b="1" dirty="0" smtClean="0"/>
              <a:t>Отзывы о нашей работе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19872" y="1600200"/>
            <a:ext cx="5266928" cy="4525963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>
                <a:solidFill>
                  <a:schemeClr val="bg1">
                    <a:lumMod val="50000"/>
                  </a:schemeClr>
                </a:solidFill>
              </a:rPr>
              <a:t>Напишите ФИО и должность представителя компании, </a:t>
            </a: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</a:rPr>
              <a:t>давшей </a:t>
            </a:r>
            <a:r>
              <a:rPr lang="ru-RU" sz="2000" dirty="0">
                <a:solidFill>
                  <a:schemeClr val="bg1">
                    <a:lumMod val="50000"/>
                  </a:schemeClr>
                </a:solidFill>
              </a:rPr>
              <a:t>отзыв 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bg1">
                    <a:lumMod val="50000"/>
                  </a:schemeClr>
                </a:solidFill>
              </a:rPr>
              <a:t>Напишите контактную информацию.</a:t>
            </a:r>
          </a:p>
          <a:p>
            <a:pPr marL="0" indent="0">
              <a:buNone/>
            </a:pPr>
            <a:endParaRPr lang="ru-RU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2000" dirty="0">
                <a:solidFill>
                  <a:schemeClr val="bg1">
                    <a:lumMod val="50000"/>
                  </a:schemeClr>
                </a:solidFill>
              </a:rPr>
              <a:t>Напишите </a:t>
            </a: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</a:rPr>
              <a:t>отзыв клиента (например, «В нашей компании эффективность </a:t>
            </a:r>
            <a:r>
              <a:rPr lang="ru-RU" sz="2000" dirty="0">
                <a:solidFill>
                  <a:schemeClr val="bg1">
                    <a:lumMod val="50000"/>
                  </a:schemeClr>
                </a:solidFill>
              </a:rPr>
              <a:t>повысилась </a:t>
            </a: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</a:rPr>
              <a:t>в разы. Мне совсем не нужно контролировать работу юристов. Специалисты из компании «</a:t>
            </a:r>
            <a:r>
              <a:rPr lang="ru-RU" sz="2000" i="1" dirty="0" smtClean="0">
                <a:solidFill>
                  <a:schemeClr val="bg1">
                    <a:lumMod val="50000"/>
                  </a:schemeClr>
                </a:solidFill>
              </a:rPr>
              <a:t>Название вашей компании</a:t>
            </a: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</a:rPr>
              <a:t>» своевременно и качественно выполняют свои задачи. На сегодняшний день мы наладили систему нашей работы и она «работает как часы»!</a:t>
            </a:r>
            <a:endParaRPr lang="ru-RU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628799"/>
            <a:ext cx="2232248" cy="34778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ru-RU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ru-RU" sz="2000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ru-RU" sz="2000" u="sng" dirty="0" smtClean="0">
                <a:solidFill>
                  <a:schemeClr val="bg1">
                    <a:lumMod val="50000"/>
                  </a:schemeClr>
                </a:solidFill>
              </a:rPr>
              <a:t>Реальное</a:t>
            </a: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</a:rPr>
              <a:t> фото</a:t>
            </a:r>
          </a:p>
          <a:p>
            <a:pPr algn="ctr"/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</a:rPr>
              <a:t>вашего клиента</a:t>
            </a:r>
          </a:p>
          <a:p>
            <a:pPr algn="ctr"/>
            <a:r>
              <a:rPr lang="ru-RU" sz="2000" dirty="0">
                <a:solidFill>
                  <a:schemeClr val="bg1">
                    <a:lumMod val="50000"/>
                  </a:schemeClr>
                </a:solidFill>
              </a:rPr>
              <a:t>или скан отзыва на фирменном бланке компании</a:t>
            </a:r>
          </a:p>
          <a:p>
            <a:pPr algn="ctr"/>
            <a:endParaRPr lang="ru-RU" sz="2000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ru-RU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ru-RU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943" y="5932742"/>
            <a:ext cx="1242721" cy="71351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91680" y="6027887"/>
            <a:ext cx="32567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Шаблон разработан компанией</a:t>
            </a:r>
          </a:p>
          <a:p>
            <a:r>
              <a:rPr lang="ru-RU" sz="1400" dirty="0" smtClean="0">
                <a:hlinkClick r:id="rId3"/>
              </a:rPr>
              <a:t>Лаборатория юридического маркетинга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978925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b="1" dirty="0" smtClean="0"/>
              <a:t>Отзывы о нашей работе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19872" y="1600200"/>
            <a:ext cx="5266928" cy="4525963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>
                <a:solidFill>
                  <a:schemeClr val="bg1">
                    <a:lumMod val="50000"/>
                  </a:schemeClr>
                </a:solidFill>
              </a:rPr>
              <a:t>Напишите ФИО и должность представителя компании, </a:t>
            </a: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</a:rPr>
              <a:t>давшей </a:t>
            </a:r>
            <a:r>
              <a:rPr lang="ru-RU" sz="2000" dirty="0">
                <a:solidFill>
                  <a:schemeClr val="bg1">
                    <a:lumMod val="50000"/>
                  </a:schemeClr>
                </a:solidFill>
              </a:rPr>
              <a:t>отзыв 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bg1">
                    <a:lumMod val="50000"/>
                  </a:schemeClr>
                </a:solidFill>
              </a:rPr>
              <a:t>Напишите контактную информацию.</a:t>
            </a:r>
          </a:p>
          <a:p>
            <a:pPr marL="0" indent="0">
              <a:buNone/>
            </a:pPr>
            <a:endParaRPr lang="ru-RU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2000" dirty="0">
                <a:solidFill>
                  <a:schemeClr val="bg1">
                    <a:lumMod val="50000"/>
                  </a:schemeClr>
                </a:solidFill>
              </a:rPr>
              <a:t>Напишите </a:t>
            </a: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</a:rPr>
              <a:t>отзыв клиента (например, «В нашей компании эффективность </a:t>
            </a:r>
            <a:r>
              <a:rPr lang="ru-RU" sz="2000" dirty="0">
                <a:solidFill>
                  <a:schemeClr val="bg1">
                    <a:lumMod val="50000"/>
                  </a:schemeClr>
                </a:solidFill>
              </a:rPr>
              <a:t>повысилась </a:t>
            </a: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</a:rPr>
              <a:t>в разы. Мне совсем не нужно контролировать работу юристов. Специалисты из компании «</a:t>
            </a:r>
            <a:r>
              <a:rPr lang="ru-RU" sz="2000" i="1" dirty="0" smtClean="0">
                <a:solidFill>
                  <a:schemeClr val="bg1">
                    <a:lumMod val="50000"/>
                  </a:schemeClr>
                </a:solidFill>
              </a:rPr>
              <a:t>Название вашей компании</a:t>
            </a: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</a:rPr>
              <a:t>» своевременно и качественно выполняют свои задачи. На сегодняшний день мы наладили систему нашей работы и она «работает как часы»!</a:t>
            </a:r>
            <a:endParaRPr lang="ru-RU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628799"/>
            <a:ext cx="2232248" cy="34778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ru-RU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ru-RU" sz="2000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ru-RU" sz="2000" u="sng" dirty="0" smtClean="0">
                <a:solidFill>
                  <a:schemeClr val="bg1">
                    <a:lumMod val="50000"/>
                  </a:schemeClr>
                </a:solidFill>
              </a:rPr>
              <a:t>Реальное</a:t>
            </a:r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</a:rPr>
              <a:t> фото</a:t>
            </a:r>
          </a:p>
          <a:p>
            <a:pPr algn="ctr"/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</a:rPr>
              <a:t>вашего клиента</a:t>
            </a:r>
          </a:p>
          <a:p>
            <a:pPr algn="ctr"/>
            <a:r>
              <a:rPr lang="ru-RU" sz="2000" dirty="0">
                <a:solidFill>
                  <a:schemeClr val="bg1">
                    <a:lumMod val="50000"/>
                  </a:schemeClr>
                </a:solidFill>
              </a:rPr>
              <a:t>или скан отзыва на фирменном бланке компании</a:t>
            </a:r>
          </a:p>
          <a:p>
            <a:pPr algn="ctr"/>
            <a:endParaRPr lang="ru-RU" sz="2000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ru-RU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ru-RU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943" y="5932742"/>
            <a:ext cx="1242721" cy="71351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91680" y="6027887"/>
            <a:ext cx="32567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Шаблон разработан компанией</a:t>
            </a:r>
          </a:p>
          <a:p>
            <a:r>
              <a:rPr lang="ru-RU" sz="1400" dirty="0" smtClean="0">
                <a:hlinkClick r:id="rId3"/>
              </a:rPr>
              <a:t>Лаборатория юридического маркетинга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3294831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Интересно наше предложение?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sz="2400" dirty="0" smtClean="0"/>
              <a:t>Оставьте свою заявку на почту </a:t>
            </a:r>
            <a:r>
              <a:rPr lang="ru-RU" sz="2000" i="1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ru-RU" sz="2000" i="1" dirty="0">
                <a:solidFill>
                  <a:schemeClr val="bg1">
                    <a:lumMod val="50000"/>
                  </a:schemeClr>
                </a:solidFill>
              </a:rPr>
              <a:t>в</a:t>
            </a:r>
            <a:r>
              <a:rPr lang="ru-RU" sz="2000" i="1" dirty="0" smtClean="0">
                <a:solidFill>
                  <a:schemeClr val="bg1">
                    <a:lumMod val="50000"/>
                  </a:schemeClr>
                </a:solidFill>
              </a:rPr>
              <a:t>пишите </a:t>
            </a:r>
            <a:r>
              <a:rPr lang="ru-RU" sz="2000" i="1" dirty="0">
                <a:solidFill>
                  <a:schemeClr val="bg1">
                    <a:lumMod val="50000"/>
                  </a:schemeClr>
                </a:solidFill>
              </a:rPr>
              <a:t>почту </a:t>
            </a:r>
            <a:r>
              <a:rPr lang="ru-RU" sz="2000" i="1" dirty="0" smtClean="0">
                <a:solidFill>
                  <a:schemeClr val="bg1">
                    <a:lumMod val="50000"/>
                  </a:schemeClr>
                </a:solidFill>
              </a:rPr>
              <a:t>компании)</a:t>
            </a:r>
            <a:endParaRPr lang="ru-RU" sz="2000" i="1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2400" dirty="0" smtClean="0"/>
              <a:t>Звоните по телефону</a:t>
            </a:r>
            <a:r>
              <a:rPr lang="ru-RU" sz="2000" i="1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ru-RU" sz="2000" i="1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ru-RU" sz="2000" i="1" dirty="0">
                <a:solidFill>
                  <a:schemeClr val="bg1">
                    <a:lumMod val="50000"/>
                  </a:schemeClr>
                </a:solidFill>
              </a:rPr>
              <a:t>в</a:t>
            </a:r>
            <a:r>
              <a:rPr lang="ru-RU" sz="2000" i="1" dirty="0" smtClean="0">
                <a:solidFill>
                  <a:schemeClr val="bg1">
                    <a:lumMod val="50000"/>
                  </a:schemeClr>
                </a:solidFill>
              </a:rPr>
              <a:t>пишите </a:t>
            </a:r>
            <a:r>
              <a:rPr lang="ru-RU" sz="2000" i="1" dirty="0">
                <a:solidFill>
                  <a:schemeClr val="bg1">
                    <a:lumMod val="50000"/>
                  </a:schemeClr>
                </a:solidFill>
              </a:rPr>
              <a:t>телефон компании)</a:t>
            </a:r>
          </a:p>
          <a:p>
            <a:pPr marL="0" indent="0">
              <a:buNone/>
            </a:pPr>
            <a:r>
              <a:rPr lang="ru-RU" sz="2400" dirty="0" smtClean="0"/>
              <a:t>Посетите наш сайт </a:t>
            </a:r>
            <a:r>
              <a:rPr lang="ru-RU" sz="2000" i="1" dirty="0">
                <a:solidFill>
                  <a:schemeClr val="bg1">
                    <a:lumMod val="50000"/>
                  </a:schemeClr>
                </a:solidFill>
              </a:rPr>
              <a:t>(впишите адрес сайта)</a:t>
            </a:r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endParaRPr lang="ru-RU" sz="2800" dirty="0" smtClean="0"/>
          </a:p>
          <a:p>
            <a:pPr marL="0" indent="0" algn="ctr">
              <a:buNone/>
            </a:pPr>
            <a:r>
              <a:rPr lang="ru-RU" sz="2400" i="1" dirty="0" smtClean="0">
                <a:solidFill>
                  <a:schemeClr val="bg1">
                    <a:lumMod val="50000"/>
                  </a:schemeClr>
                </a:solidFill>
              </a:rPr>
              <a:t>Ваш логотип</a:t>
            </a:r>
          </a:p>
          <a:p>
            <a:pPr marL="0" indent="0" algn="ctr">
              <a:buNone/>
            </a:pPr>
            <a:r>
              <a:rPr lang="ru-RU" sz="2400" i="1" dirty="0" smtClean="0">
                <a:solidFill>
                  <a:schemeClr val="bg1">
                    <a:lumMod val="50000"/>
                  </a:schemeClr>
                </a:solidFill>
              </a:rPr>
              <a:t>Название вашей компании</a:t>
            </a:r>
            <a:endParaRPr lang="ru-RU" sz="2400" i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943" y="5932742"/>
            <a:ext cx="1242721" cy="71351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91680" y="6027887"/>
            <a:ext cx="32567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Шаблон разработан компанией</a:t>
            </a:r>
          </a:p>
          <a:p>
            <a:r>
              <a:rPr lang="ru-RU" sz="1400" dirty="0" smtClean="0">
                <a:hlinkClick r:id="rId3"/>
              </a:rPr>
              <a:t>Лаборатория юридического маркетинга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1342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 smtClean="0"/>
              <a:t>Юридическая помощь бизнесу – наша работа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47864" y="1600200"/>
            <a:ext cx="460851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b="1" i="1" dirty="0">
                <a:solidFill>
                  <a:schemeClr val="bg1">
                    <a:lumMod val="50000"/>
                  </a:schemeClr>
                </a:solidFill>
              </a:rPr>
              <a:t>Вставьте сюда несколько слов от управляющего партнера, например:</a:t>
            </a:r>
            <a:r>
              <a:rPr lang="ru-RU" sz="1600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ru-RU" sz="16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ru-RU" sz="1600" dirty="0">
                <a:solidFill>
                  <a:schemeClr val="bg1">
                    <a:lumMod val="50000"/>
                  </a:schemeClr>
                </a:solidFill>
              </a:rPr>
              <a:t>«Основное направление работы нашей компании – это абонентское юридическое обслуживание. Мы уже больше 15 лет работаем в этом направлении. Я убежден, что плодотворное сотрудничество с Партнерами можно построить только при открытости и реальной заинтересованности в результате. Именно поэтому – основной наш приоритет – это построение долгосрочных отношений.»</a:t>
            </a:r>
          </a:p>
          <a:p>
            <a:pPr marL="0" indent="0">
              <a:buNone/>
            </a:pPr>
            <a:endParaRPr lang="ru-RU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1628800"/>
            <a:ext cx="2232248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ru-RU" sz="2000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ru-RU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ru-RU" sz="2000" dirty="0" smtClean="0">
                <a:solidFill>
                  <a:schemeClr val="bg1">
                    <a:lumMod val="50000"/>
                  </a:schemeClr>
                </a:solidFill>
              </a:rPr>
              <a:t>Фото управляющего партнера</a:t>
            </a:r>
          </a:p>
          <a:p>
            <a:pPr algn="ctr"/>
            <a:endParaRPr lang="ru-RU" sz="2000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ru-RU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ru-RU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4796673"/>
            <a:ext cx="15644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Впишите ФИО</a:t>
            </a:r>
          </a:p>
          <a:p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и должность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943" y="5932742"/>
            <a:ext cx="1242721" cy="71351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691680" y="6027887"/>
            <a:ext cx="32567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Шаблон разработан компанией</a:t>
            </a:r>
          </a:p>
          <a:p>
            <a:r>
              <a:rPr lang="ru-RU" sz="1400" dirty="0" smtClean="0">
                <a:hlinkClick r:id="rId3"/>
              </a:rPr>
              <a:t>Лаборатория юридического маркетинга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926264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b="1" dirty="0" smtClean="0"/>
              <a:t>Факты о компании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200" b="1" dirty="0">
                <a:solidFill>
                  <a:schemeClr val="bg1">
                    <a:lumMod val="50000"/>
                  </a:schemeClr>
                </a:solidFill>
              </a:rPr>
              <a:t>Впишите первый факт о вашей компании </a:t>
            </a:r>
            <a:r>
              <a:rPr lang="ru-RU" sz="2200" dirty="0">
                <a:solidFill>
                  <a:schemeClr val="bg1">
                    <a:lumMod val="50000"/>
                  </a:schemeClr>
                </a:solidFill>
              </a:rPr>
              <a:t>(Например, 15 лет на Московском рынке!)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200" b="1" dirty="0">
                <a:solidFill>
                  <a:schemeClr val="bg1">
                    <a:lumMod val="50000"/>
                  </a:schemeClr>
                </a:solidFill>
              </a:rPr>
              <a:t>Впишите второй факт о вашей компании </a:t>
            </a:r>
            <a:r>
              <a:rPr lang="ru-RU" sz="2200" dirty="0">
                <a:solidFill>
                  <a:schemeClr val="bg1">
                    <a:lumMod val="50000"/>
                  </a:schemeClr>
                </a:solidFill>
              </a:rPr>
              <a:t>(Например, 74 компании на абонентском обслуживании.)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200" b="1" dirty="0">
                <a:solidFill>
                  <a:schemeClr val="bg1">
                    <a:lumMod val="50000"/>
                  </a:schemeClr>
                </a:solidFill>
              </a:rPr>
              <a:t>Впишите третий факт о вашей компании </a:t>
            </a:r>
            <a:r>
              <a:rPr lang="ru-RU" sz="2200" dirty="0">
                <a:solidFill>
                  <a:schemeClr val="bg1">
                    <a:lumMod val="50000"/>
                  </a:schemeClr>
                </a:solidFill>
              </a:rPr>
              <a:t>(Например, 100 соглашений на сотрудничество подписано в прошлом году.)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200" b="1" dirty="0">
                <a:solidFill>
                  <a:schemeClr val="bg1">
                    <a:lumMod val="50000"/>
                  </a:schemeClr>
                </a:solidFill>
              </a:rPr>
              <a:t>Впишите четвертый факт о вашей компании </a:t>
            </a:r>
            <a:r>
              <a:rPr lang="ru-RU" sz="2200" dirty="0">
                <a:solidFill>
                  <a:schemeClr val="bg1">
                    <a:lumMod val="50000"/>
                  </a:schemeClr>
                </a:solidFill>
              </a:rPr>
              <a:t>(Например, 14 кандидатские работы написано нашими сотрудниками</a:t>
            </a:r>
            <a:r>
              <a:rPr lang="ru-RU" sz="2200" dirty="0" smtClean="0">
                <a:solidFill>
                  <a:schemeClr val="bg1">
                    <a:lumMod val="50000"/>
                  </a:schemeClr>
                </a:solidFill>
              </a:rPr>
              <a:t>.)</a:t>
            </a:r>
            <a:endParaRPr lang="ru-RU" sz="22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943" y="5932742"/>
            <a:ext cx="1242721" cy="71351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91680" y="6027887"/>
            <a:ext cx="32567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Шаблон разработан компанией</a:t>
            </a:r>
          </a:p>
          <a:p>
            <a:r>
              <a:rPr lang="ru-RU" sz="1400" dirty="0" smtClean="0">
                <a:hlinkClick r:id="rId3"/>
              </a:rPr>
              <a:t>Лаборатория юридического маркетинга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193026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b="1" dirty="0" smtClean="0"/>
              <a:t>Почему </a:t>
            </a:r>
            <a:r>
              <a:rPr lang="ru-RU" sz="3200" b="1" dirty="0"/>
              <a:t>вам выгоден юридический аутсорсинг?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0699126"/>
              </p:ext>
            </p:extLst>
          </p:nvPr>
        </p:nvGraphicFramePr>
        <p:xfrm>
          <a:off x="483480" y="2420888"/>
          <a:ext cx="8229600" cy="23774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1. Это дешевле чем содержать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даже одного юриста в штате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2.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Оплата услуг 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юристов 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относится на затраты предприятия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3.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Работает целая команда профессионалов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Зарплата, отчисления, больничные, отпуск, рабочее </a:t>
                      </a:r>
                      <a:r>
                        <a:rPr lang="ru-RU" dirty="0" smtClean="0"/>
                        <a:t>место</a:t>
                      </a:r>
                      <a:r>
                        <a:rPr lang="ru-RU" baseline="0" dirty="0" smtClean="0"/>
                        <a:t> – все это требует дополнительных расходов. </a:t>
                      </a:r>
                      <a:endParaRPr lang="ru-RU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Что позволяет уменьшить</a:t>
                      </a:r>
                      <a:r>
                        <a:rPr lang="ru-RU" baseline="0" dirty="0" smtClean="0"/>
                        <a:t> налог на прибыль </a:t>
                      </a:r>
                      <a:r>
                        <a:rPr lang="ru-RU" baseline="0" dirty="0" smtClean="0"/>
                        <a:t>и рассчитаться с расчетного счета.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 несколькими</a:t>
                      </a:r>
                      <a:r>
                        <a:rPr lang="ru-RU" baseline="0" dirty="0" smtClean="0"/>
                        <a:t> уровнями контроля</a:t>
                      </a:r>
                      <a:r>
                        <a:rPr lang="ru-RU" baseline="0" dirty="0" smtClean="0"/>
                        <a:t>, а также несколькими умными головами, </a:t>
                      </a:r>
                      <a:r>
                        <a:rPr lang="ru-RU" baseline="0" dirty="0" smtClean="0"/>
                        <a:t>а не один штатный </a:t>
                      </a:r>
                      <a:r>
                        <a:rPr lang="ru-RU" baseline="0" dirty="0" smtClean="0"/>
                        <a:t>юрист.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943" y="5932742"/>
            <a:ext cx="1242721" cy="71351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91680" y="6027887"/>
            <a:ext cx="32567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Шаблон разработан компанией</a:t>
            </a:r>
          </a:p>
          <a:p>
            <a:r>
              <a:rPr lang="ru-RU" sz="1400" dirty="0" smtClean="0">
                <a:hlinkClick r:id="rId3"/>
              </a:rPr>
              <a:t>Лаборатория юридического маркетинга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59454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b="1" dirty="0" smtClean="0"/>
              <a:t>Сравните </a:t>
            </a:r>
            <a:r>
              <a:rPr lang="ru-RU" sz="3200" b="1" dirty="0"/>
              <a:t>затраты на содержание штатного юриста и на юридический аутсорсинг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6856308"/>
              </p:ext>
            </p:extLst>
          </p:nvPr>
        </p:nvGraphicFramePr>
        <p:xfrm>
          <a:off x="457200" y="1600200"/>
          <a:ext cx="8229600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Штатный юрист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Юридический аутсорсинг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Фонд оплаты труда (з/п,</a:t>
                      </a:r>
                      <a:r>
                        <a:rPr lang="ru-RU" baseline="0" dirty="0" smtClean="0"/>
                        <a:t> НДФЛ, </a:t>
                      </a:r>
                      <a:r>
                        <a:rPr lang="ru-RU" baseline="0" dirty="0" err="1" smtClean="0"/>
                        <a:t>соц.выплаты</a:t>
                      </a:r>
                      <a:r>
                        <a:rPr lang="ru-RU" baseline="0" dirty="0" smtClean="0"/>
                        <a:t>)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i="1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Впишите стоимость согласно вашему региону </a:t>
                      </a:r>
                      <a:r>
                        <a:rPr lang="ru-RU" sz="1800" i="0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(например, 75 000 р.)</a:t>
                      </a:r>
                      <a:endParaRPr lang="ru-RU" sz="1800" i="0" kern="1200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Впишите стоимость</a:t>
                      </a:r>
                      <a:r>
                        <a:rPr lang="ru-RU" i="1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своих услуг </a:t>
                      </a:r>
                      <a:r>
                        <a:rPr lang="ru-RU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(например, о</a:t>
                      </a:r>
                      <a:r>
                        <a:rPr lang="ru-RU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т 20 000 до</a:t>
                      </a:r>
                      <a:r>
                        <a:rPr lang="ru-RU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35 000 р./мес.)</a:t>
                      </a:r>
                      <a:endParaRPr lang="ru-RU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Рабочее место (аренда,</a:t>
                      </a:r>
                      <a:r>
                        <a:rPr lang="ru-RU" baseline="0" dirty="0" smtClean="0"/>
                        <a:t> связь, оборудование)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r>
                        <a:rPr lang="ru-RU" baseline="0" dirty="0" smtClean="0"/>
                        <a:t> 000 р.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0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руб.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Справочная</a:t>
                      </a:r>
                      <a:r>
                        <a:rPr lang="ru-RU" baseline="0" dirty="0" smtClean="0"/>
                        <a:t> правовая система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</a:t>
                      </a:r>
                      <a:r>
                        <a:rPr lang="ru-RU" baseline="0" dirty="0" smtClean="0"/>
                        <a:t> 000 р.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 руб.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Итого: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Впишите</a:t>
                      </a:r>
                      <a:r>
                        <a:rPr lang="ru-RU" i="1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итоговую стоимость </a:t>
                      </a:r>
                      <a:r>
                        <a:rPr lang="ru-RU" i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(</a:t>
                      </a:r>
                      <a:r>
                        <a:rPr lang="ru-RU" sz="1800" i="0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например, 105 000 р.)</a:t>
                      </a:r>
                      <a:endParaRPr lang="ru-RU" sz="1800" i="0" kern="1200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Впишите</a:t>
                      </a:r>
                      <a:r>
                        <a:rPr lang="ru-RU" i="1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итоговую стоимость услуг </a:t>
                      </a:r>
                      <a:r>
                        <a:rPr lang="ru-RU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(например, </a:t>
                      </a:r>
                      <a:r>
                        <a:rPr lang="ru-RU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20</a:t>
                      </a:r>
                      <a:r>
                        <a:rPr lang="ru-RU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000 – 35 000 р.)</a:t>
                      </a:r>
                      <a:endParaRPr lang="ru-RU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75116" y="5445224"/>
            <a:ext cx="8568884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900" dirty="0" smtClean="0"/>
              <a:t>Выбирая юридический аутсорсинг, вы экономите </a:t>
            </a:r>
            <a:r>
              <a:rPr lang="ru-RU" i="1" dirty="0">
                <a:solidFill>
                  <a:schemeClr val="bg1">
                    <a:lumMod val="50000"/>
                  </a:schemeClr>
                </a:solidFill>
              </a:rPr>
              <a:t>(напишите экономию в цифрах </a:t>
            </a:r>
          </a:p>
          <a:p>
            <a:r>
              <a:rPr lang="ru-RU" i="1" dirty="0">
                <a:solidFill>
                  <a:schemeClr val="bg1">
                    <a:lumMod val="50000"/>
                  </a:schemeClr>
                </a:solidFill>
              </a:rPr>
              <a:t>Например, </a:t>
            </a:r>
            <a:r>
              <a:rPr lang="ru-RU" b="1" i="1" u="sng" dirty="0">
                <a:solidFill>
                  <a:schemeClr val="bg1">
                    <a:lumMod val="50000"/>
                  </a:schemeClr>
                </a:solidFill>
              </a:rPr>
              <a:t>до 85 000 руб. ежемесячно!)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979964"/>
            <a:ext cx="1242721" cy="71351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91680" y="6122332"/>
            <a:ext cx="32567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Шаблон разработан компанией</a:t>
            </a:r>
          </a:p>
          <a:p>
            <a:r>
              <a:rPr lang="ru-RU" sz="1400" dirty="0" smtClean="0">
                <a:hlinkClick r:id="rId4"/>
              </a:rPr>
              <a:t>Лаборатория юридического маркетинга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17623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b="1" dirty="0" smtClean="0"/>
              <a:t>Как мы работаем?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2200" dirty="0" smtClean="0">
                <a:solidFill>
                  <a:schemeClr val="bg1">
                    <a:lumMod val="50000"/>
                  </a:schemeClr>
                </a:solidFill>
              </a:rPr>
              <a:t>Подписываем договор о юридическом обслуживании</a:t>
            </a:r>
          </a:p>
          <a:p>
            <a:pPr marL="457200" indent="-457200">
              <a:buAutoNum type="arabicPeriod"/>
            </a:pPr>
            <a:r>
              <a:rPr lang="ru-RU" sz="2200" dirty="0" smtClean="0">
                <a:solidFill>
                  <a:schemeClr val="bg1">
                    <a:lumMod val="50000"/>
                  </a:schemeClr>
                </a:solidFill>
              </a:rPr>
              <a:t>Закрепляем за Вами ответственного юриста</a:t>
            </a:r>
          </a:p>
          <a:p>
            <a:pPr marL="457200" indent="-457200">
              <a:buAutoNum type="arabicPeriod"/>
            </a:pPr>
            <a:r>
              <a:rPr lang="ru-RU" sz="2200" dirty="0" smtClean="0">
                <a:solidFill>
                  <a:schemeClr val="bg1">
                    <a:lumMod val="50000"/>
                  </a:schemeClr>
                </a:solidFill>
              </a:rPr>
              <a:t>Находимся на постоянной связи</a:t>
            </a:r>
          </a:p>
          <a:p>
            <a:pPr marL="457200" indent="-457200">
              <a:buAutoNum type="arabicPeriod"/>
            </a:pPr>
            <a:r>
              <a:rPr lang="ru-RU" sz="2200" dirty="0" smtClean="0">
                <a:solidFill>
                  <a:schemeClr val="bg1">
                    <a:lumMod val="50000"/>
                  </a:schemeClr>
                </a:solidFill>
              </a:rPr>
              <a:t>Принимаем ваши задания на исполнение в режиме «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Online</a:t>
            </a:r>
            <a:r>
              <a:rPr lang="ru-RU" sz="2200" dirty="0" smtClean="0">
                <a:solidFill>
                  <a:schemeClr val="bg1">
                    <a:lumMod val="50000"/>
                  </a:schemeClr>
                </a:solidFill>
              </a:rPr>
              <a:t>»</a:t>
            </a:r>
            <a:endParaRPr lang="en-US" sz="22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457200" indent="-457200">
              <a:buAutoNum type="arabicPeriod"/>
            </a:pPr>
            <a:r>
              <a:rPr lang="ru-RU" sz="2200" dirty="0" smtClean="0">
                <a:solidFill>
                  <a:schemeClr val="bg1">
                    <a:lumMod val="50000"/>
                  </a:schemeClr>
                </a:solidFill>
              </a:rPr>
              <a:t>Результаты работы передаем немедленно – почтой, курьером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ru-RU" sz="2200" dirty="0" smtClean="0">
                <a:solidFill>
                  <a:schemeClr val="bg1">
                    <a:lumMod val="50000"/>
                  </a:schemeClr>
                </a:solidFill>
              </a:rPr>
              <a:t>Даем ценные советы и консультации «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online</a:t>
            </a:r>
            <a:r>
              <a:rPr lang="ru-RU" sz="2200" dirty="0" smtClean="0">
                <a:solidFill>
                  <a:schemeClr val="bg1">
                    <a:lumMod val="50000"/>
                  </a:schemeClr>
                </a:solidFill>
              </a:rPr>
              <a:t>»</a:t>
            </a:r>
          </a:p>
          <a:p>
            <a:pPr marL="457200" indent="-457200">
              <a:buAutoNum type="arabicPeriod"/>
            </a:pPr>
            <a:r>
              <a:rPr lang="ru-RU" sz="2200" dirty="0" smtClean="0">
                <a:solidFill>
                  <a:schemeClr val="bg1">
                    <a:lumMod val="50000"/>
                  </a:schemeClr>
                </a:solidFill>
              </a:rPr>
              <a:t>По итогам месяца передаем отчет о проделанной работе</a:t>
            </a:r>
          </a:p>
          <a:p>
            <a:pPr marL="457200" indent="-457200">
              <a:buAutoNum type="arabicPeriod"/>
            </a:pPr>
            <a:r>
              <a:rPr lang="ru-RU" sz="2200" dirty="0" smtClean="0">
                <a:solidFill>
                  <a:schemeClr val="bg1">
                    <a:lumMod val="50000"/>
                  </a:schemeClr>
                </a:solidFill>
              </a:rPr>
              <a:t>Проводим с вами регулярные встречи</a:t>
            </a:r>
          </a:p>
          <a:p>
            <a:pPr marL="0" indent="0">
              <a:buNone/>
            </a:pPr>
            <a:endParaRPr lang="ru-RU" sz="22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2000" i="1" dirty="0" smtClean="0">
                <a:solidFill>
                  <a:schemeClr val="bg1">
                    <a:lumMod val="50000"/>
                  </a:schemeClr>
                </a:solidFill>
              </a:rPr>
              <a:t>Добавьте или исправьте пункты в соответствии с порядком работы вашей компании</a:t>
            </a:r>
            <a:endParaRPr lang="ru-RU" sz="2000" i="1" dirty="0" smtClean="0"/>
          </a:p>
          <a:p>
            <a:pPr marL="457200" indent="-457200">
              <a:buAutoNum type="arabicPeriod"/>
            </a:pPr>
            <a:endParaRPr lang="ru-RU" sz="22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943" y="5932742"/>
            <a:ext cx="1242721" cy="71351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91680" y="6027887"/>
            <a:ext cx="32567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Шаблон разработан компанией</a:t>
            </a:r>
          </a:p>
          <a:p>
            <a:r>
              <a:rPr lang="ru-RU" sz="1400" dirty="0" smtClean="0">
                <a:hlinkClick r:id="rId3"/>
              </a:rPr>
              <a:t>Лаборатория юридического маркетинга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05603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/>
              <a:t>Почему выбирают именно нас?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ru-RU" sz="2400" b="1" dirty="0">
                <a:solidFill>
                  <a:schemeClr val="bg1">
                    <a:lumMod val="50000"/>
                  </a:schemeClr>
                </a:solidFill>
              </a:rPr>
              <a:t>Надежность. </a:t>
            </a:r>
            <a:r>
              <a:rPr lang="ru-RU" sz="2400" i="1" dirty="0">
                <a:solidFill>
                  <a:schemeClr val="bg1">
                    <a:lumMod val="50000"/>
                  </a:schemeClr>
                </a:solidFill>
              </a:rPr>
              <a:t>Надежная помощь Вашему бизнесу во всех правовых вопросах.</a:t>
            </a:r>
          </a:p>
          <a:p>
            <a:pPr marL="514350" indent="-514350">
              <a:buAutoNum type="arabicPeriod"/>
            </a:pPr>
            <a:r>
              <a:rPr lang="ru-RU" sz="2400" b="1" dirty="0">
                <a:solidFill>
                  <a:schemeClr val="bg1">
                    <a:lumMod val="50000"/>
                  </a:schemeClr>
                </a:solidFill>
              </a:rPr>
              <a:t>Постоянно на связи. </a:t>
            </a:r>
            <a:r>
              <a:rPr lang="ru-RU" sz="2400" i="1" dirty="0">
                <a:solidFill>
                  <a:schemeClr val="bg1">
                    <a:lumMod val="50000"/>
                  </a:schemeClr>
                </a:solidFill>
              </a:rPr>
              <a:t>Непосредственное присутствие специалиста в обусловленное время для сопровождения в процессе переговоров, подписания документов и на других важных для Вашей организации этапах деятельности.</a:t>
            </a:r>
          </a:p>
          <a:p>
            <a:pPr marL="514350" indent="-514350">
              <a:buAutoNum type="arabicPeriod"/>
            </a:pPr>
            <a:r>
              <a:rPr lang="ru-RU" sz="2400" b="1" dirty="0">
                <a:solidFill>
                  <a:schemeClr val="bg1">
                    <a:lumMod val="50000"/>
                  </a:schemeClr>
                </a:solidFill>
              </a:rPr>
              <a:t>Бесплатные рекомендации. </a:t>
            </a:r>
            <a:r>
              <a:rPr lang="ru-RU" sz="2400" i="1" dirty="0">
                <a:solidFill>
                  <a:schemeClr val="bg1">
                    <a:lumMod val="50000"/>
                  </a:schemeClr>
                </a:solidFill>
              </a:rPr>
              <a:t>Индивидуальные рекомендации по всем возникающим вопросам в сфере права.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i="1" dirty="0">
                <a:solidFill>
                  <a:schemeClr val="bg1">
                    <a:lumMod val="50000"/>
                  </a:schemeClr>
                </a:solidFill>
              </a:rPr>
              <a:t>Добавьте или исправьте пункты в соответствии с порядком работы вашей компании</a:t>
            </a:r>
            <a:endParaRPr lang="ru-RU" sz="2400" i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943" y="5932742"/>
            <a:ext cx="1242721" cy="71351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91680" y="6027887"/>
            <a:ext cx="32567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Шаблон разработан компанией</a:t>
            </a:r>
          </a:p>
          <a:p>
            <a:r>
              <a:rPr lang="ru-RU" sz="1400" dirty="0" smtClean="0">
                <a:hlinkClick r:id="rId3"/>
              </a:rPr>
              <a:t>Лаборатория юридического маркетинга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67175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b="1" dirty="0" smtClean="0"/>
              <a:t>Наши клиенты и партнеры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88024" y="1916832"/>
            <a:ext cx="3898776" cy="42093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i="1" dirty="0" smtClean="0">
                <a:solidFill>
                  <a:schemeClr val="bg1">
                    <a:lumMod val="50000"/>
                  </a:schemeClr>
                </a:solidFill>
              </a:rPr>
              <a:t>Добавьте сюда логотипы компаний, с которыми вы работаете</a:t>
            </a:r>
            <a:endParaRPr lang="ru-RU" sz="2400" i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26" name="Picture 2" descr="C:\Users\Artem\Desktop\e0b437467e90a7c825eac30fa1e26c2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17638"/>
            <a:ext cx="3816424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943" y="5932742"/>
            <a:ext cx="1242721" cy="71351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91680" y="6027887"/>
            <a:ext cx="32567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Шаблон разработан компанией</a:t>
            </a:r>
          </a:p>
          <a:p>
            <a:r>
              <a:rPr lang="ru-RU" sz="1400" dirty="0" smtClean="0">
                <a:hlinkClick r:id="rId4"/>
              </a:rPr>
              <a:t>Лаборатория юридического маркетинга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488662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 smtClean="0"/>
              <a:t>3 </a:t>
            </a:r>
            <a:r>
              <a:rPr lang="ru-RU" sz="3200" b="1" dirty="0" smtClean="0"/>
              <a:t>выгодных тарифа на юридический аутсорсинг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2938116"/>
              </p:ext>
            </p:extLst>
          </p:nvPr>
        </p:nvGraphicFramePr>
        <p:xfrm>
          <a:off x="467544" y="1052736"/>
          <a:ext cx="8208912" cy="547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02832"/>
                <a:gridCol w="1080120"/>
                <a:gridCol w="1152128"/>
                <a:gridCol w="1573832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Услуги</a:t>
                      </a:r>
                      <a:endParaRPr lang="ru-RU" sz="16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dirty="0" smtClean="0">
                          <a:solidFill>
                            <a:schemeClr val="tx1"/>
                          </a:solidFill>
                        </a:rPr>
                        <a:t>Пакет «Базовый»</a:t>
                      </a:r>
                      <a:endParaRPr lang="ru-RU" sz="1400" b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kern="1200" dirty="0" smtClean="0">
                          <a:solidFill>
                            <a:schemeClr val="tx1"/>
                          </a:solidFill>
                        </a:rPr>
                        <a:t>Пакет «Основной»</a:t>
                      </a:r>
                      <a:endParaRPr lang="ru-RU" sz="1400" b="1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kern="1200" dirty="0" smtClean="0">
                          <a:solidFill>
                            <a:schemeClr val="tx1"/>
                          </a:solidFill>
                        </a:rPr>
                        <a:t>Пакет «Эксклюзивный»</a:t>
                      </a:r>
                      <a:endParaRPr lang="ru-RU" sz="1400" b="1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u="none" strike="noStrike" kern="1200" baseline="0" dirty="0" smtClean="0"/>
                        <a:t>Неограниченное количество устных консультаций по вопросам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/>
                        <a:t>+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smtClean="0"/>
                        <a:t>+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smtClean="0"/>
                        <a:t>+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kern="1200" baseline="0" dirty="0" smtClean="0"/>
                        <a:t>Одна письменная ежемесячная консультация любой сложности</a:t>
                      </a:r>
                      <a:endParaRPr lang="ru-RU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/>
                        <a:t>+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u="none" strike="noStrike" kern="1200" baseline="0" dirty="0" smtClean="0"/>
                        <a:t>Неограниченное количество письменных консультаций</a:t>
                      </a:r>
                      <a:endParaRPr lang="ru-RU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smtClean="0"/>
                        <a:t>+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smtClean="0"/>
                        <a:t>+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u="none" strike="noStrike" kern="1200" baseline="0" dirty="0" smtClean="0"/>
                        <a:t>Подготовка правовых заключений в соответствии с запросом клиента</a:t>
                      </a:r>
                      <a:endParaRPr lang="ru-RU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/>
                        <a:t>+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/>
                        <a:t>+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u="none" strike="noStrike" kern="1200" baseline="0" dirty="0" smtClean="0"/>
                        <a:t>Оценка налоговых последствий заключения, изменения и расторжения договоров</a:t>
                      </a:r>
                      <a:endParaRPr lang="ru-RU" sz="12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/>
                        <a:t>+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smtClean="0"/>
                        <a:t>+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kern="1200" baseline="0" dirty="0" smtClean="0"/>
                        <a:t>Разработка и правовая экспертиза договоров, соглашений, контрактов и других документов</a:t>
                      </a:r>
                      <a:endParaRPr lang="ru-RU" sz="12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/>
                        <a:t>+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/>
                        <a:t>+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Досудебное урегулирование споров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/>
                        <a:t>+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Составление претензий и отзывов на претензии по всем вопросам деятельности компании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endParaRPr lang="ru-RU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Представление клиента на переговорах и выезд на переговоры по запросу клиента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endParaRPr lang="ru-RU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Включение в бизнес-процессы организации - визирование правовых документов в рамках регламентированных взаимоотношений с должностными лицами разного уровня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endParaRPr lang="ru-RU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/>
                        <a:t>Стоимость: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5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впишите стоимость</a:t>
                      </a:r>
                      <a:endParaRPr lang="ru-RU" sz="15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впишите стоимость</a:t>
                      </a:r>
                      <a:endParaRPr lang="ru-RU" sz="150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впишите стоимость</a:t>
                      </a:r>
                      <a:endParaRPr lang="ru-RU" sz="150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51400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850</Words>
  <Application>Microsoft Office PowerPoint</Application>
  <PresentationFormat>Экран (4:3)</PresentationFormat>
  <Paragraphs>156</Paragraphs>
  <Slides>12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Arial</vt:lpstr>
      <vt:lpstr>Calibri</vt:lpstr>
      <vt:lpstr>Тема Office</vt:lpstr>
      <vt:lpstr>Добавьте логотип</vt:lpstr>
      <vt:lpstr>Юридическая помощь бизнесу – наша работа</vt:lpstr>
      <vt:lpstr>Факты о компании</vt:lpstr>
      <vt:lpstr>Почему вам выгоден юридический аутсорсинг?</vt:lpstr>
      <vt:lpstr>Сравните затраты на содержание штатного юриста и на юридический аутсорсинг</vt:lpstr>
      <vt:lpstr>Как мы работаем?</vt:lpstr>
      <vt:lpstr>Почему выбирают именно нас?</vt:lpstr>
      <vt:lpstr>Наши клиенты и партнеры</vt:lpstr>
      <vt:lpstr>3 выгодных тарифа на юридический аутсорсинг</vt:lpstr>
      <vt:lpstr>Отзывы о нашей работе</vt:lpstr>
      <vt:lpstr>Отзывы о нашей работе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Ваш логотип</dc:title>
  <dc:creator>Artem</dc:creator>
  <cp:lastModifiedBy>Анна Засухина</cp:lastModifiedBy>
  <cp:revision>83</cp:revision>
  <dcterms:created xsi:type="dcterms:W3CDTF">2018-01-09T12:23:43Z</dcterms:created>
  <dcterms:modified xsi:type="dcterms:W3CDTF">2018-01-11T11:09:49Z</dcterms:modified>
</cp:coreProperties>
</file>